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68" r:id="rId7"/>
    <p:sldId id="274" r:id="rId8"/>
    <p:sldId id="283" r:id="rId9"/>
    <p:sldId id="284" r:id="rId10"/>
    <p:sldId id="269" r:id="rId11"/>
    <p:sldId id="276" r:id="rId12"/>
    <p:sldId id="277" r:id="rId13"/>
    <p:sldId id="285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04040"/>
    <a:srgbClr val="7030A0"/>
    <a:srgbClr val="00B0F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88415" autoAdjust="0"/>
  </p:normalViewPr>
  <p:slideViewPr>
    <p:cSldViewPr snapToGrid="0" showGuides="1">
      <p:cViewPr varScale="1">
        <p:scale>
          <a:sx n="93" d="100"/>
          <a:sy n="93" d="100"/>
        </p:scale>
        <p:origin x="360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1/25/2020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1/25/2020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4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11.5 million people drive to work per day in Canada = </a:t>
            </a:r>
            <a:r>
              <a:rPr lang="en-US" sz="1200" b="1" dirty="0"/>
              <a:t>2.9 billion </a:t>
            </a:r>
            <a:r>
              <a:rPr lang="en-US" sz="1200" dirty="0"/>
              <a:t>parking spots a 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51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1/25/2020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1/25/2020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1/25/2020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Long_Street_(Cape_Town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publicdomainpictures.net/view-image.php?image=21932&amp;picture=ground-no-parki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star.com/news/gta/2014/08/11/this_fire_hydrant_costs_toronto_drivers_the_most_in_parking_tickets.htm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en.wikipedia.org/wiki/File:Fire_hydrant.jpg" TargetMode="External"/><Relationship Id="rId4" Type="http://schemas.openxmlformats.org/officeDocument/2006/relationships/image" Target="../media/image13.jpg"/><Relationship Id="rId9" Type="http://schemas.openxmlformats.org/officeDocument/2006/relationships/hyperlink" Target="https://www.usatoday.com/story/money/2017/07/12/parking-pain-causes-financial-and-personal-strain/46763700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5400" spc="600" dirty="0"/>
              <a:t>PARCC</a:t>
            </a:r>
            <a:endParaRPr lang="en-IN" sz="5400" spc="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pc="600" dirty="0"/>
              <a:t>We got your spot</a:t>
            </a:r>
            <a:endParaRPr lang="en-IN" spc="600" dirty="0"/>
          </a:p>
        </p:txBody>
      </p:sp>
      <p:pic>
        <p:nvPicPr>
          <p:cNvPr id="36" name="Picture Placeholder 35" descr="A close up of a map&#10;&#10;Description automatically generated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700" r="15700"/>
          <a:stretch/>
        </p:blipFill>
        <p:spPr>
          <a:prstGeom prst="rect">
            <a:avLst/>
          </a:prstGeom>
          <a:noFill/>
        </p:spPr>
      </p:pic>
      <p:sp>
        <p:nvSpPr>
          <p:cNvPr id="41" name="Slide Number Placeholder 3" hidden="1">
            <a:extLst>
              <a:ext uri="{FF2B5EF4-FFF2-40B4-BE49-F238E27FC236}">
                <a16:creationId xmlns:a16="http://schemas.microsoft.com/office/drawing/2014/main" id="{D6ADF118-4E38-4EA0-9926-9685EFF372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62713"/>
            <a:ext cx="2743200" cy="249237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7850B58-DDFF-446B-B855-6F0B565C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412" y="5005614"/>
            <a:ext cx="2414588" cy="241458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7A2EF82-19A4-4669-938B-6ACD69671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807" y="2404042"/>
            <a:ext cx="1477736" cy="14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BF43-CA37-4596-9E01-ECB24036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 t a c 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DC80E-5673-468E-8921-23F1C900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753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83C4-4485-418B-98D6-C2CDB32B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813957"/>
            <a:ext cx="7233557" cy="8320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spc="300" dirty="0"/>
              <a:t>Questions?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88A9A4A-B71B-44D3-B414-8DE6F28E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1336562"/>
            <a:ext cx="4424363" cy="4424363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88E2719-1507-4940-94F6-A579312D28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087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83C4-4485-418B-98D6-C2CDB32B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813957"/>
            <a:ext cx="7233557" cy="8320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spc="300" dirty="0"/>
              <a:t>Thank you!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88A9A4A-B71B-44D3-B414-8DE6F28E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1336562"/>
            <a:ext cx="4424363" cy="4424363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88E2719-1507-4940-94F6-A579312D28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B4E170-D8A0-4D0D-A957-A9B9AF3D2636}"/>
              </a:ext>
            </a:extLst>
          </p:cNvPr>
          <p:cNvSpPr/>
          <p:nvPr/>
        </p:nvSpPr>
        <p:spPr>
          <a:xfrm>
            <a:off x="6022428" y="-9047"/>
            <a:ext cx="6169572" cy="6858000"/>
          </a:xfrm>
          <a:prstGeom prst="rect">
            <a:avLst/>
          </a:prstGeom>
          <a:solidFill>
            <a:srgbClr val="900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02CA9-769F-4EFF-9447-554DD5A36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F1C7D81-4E1F-497A-85F8-5822638FF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88"/>
          <a:stretch/>
        </p:blipFill>
        <p:spPr>
          <a:xfrm>
            <a:off x="7676913" y="814961"/>
            <a:ext cx="4261605" cy="2766363"/>
          </a:xfrm>
          <a:prstGeom prst="rect">
            <a:avLst/>
          </a:prstGeom>
        </p:spPr>
      </p:pic>
      <p:pic>
        <p:nvPicPr>
          <p:cNvPr id="21" name="Picture 20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F1D34DDE-3252-4EA2-A1FC-EEC0CC3B3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3" r="16613"/>
          <a:stretch/>
        </p:blipFill>
        <p:spPr>
          <a:xfrm>
            <a:off x="3439605" y="316685"/>
            <a:ext cx="1877271" cy="18772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49419E-CDA2-4037-B244-0E4551034ED3}"/>
              </a:ext>
            </a:extLst>
          </p:cNvPr>
          <p:cNvSpPr txBox="1"/>
          <p:nvPr/>
        </p:nvSpPr>
        <p:spPr>
          <a:xfrm>
            <a:off x="324698" y="2348503"/>
            <a:ext cx="2936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David </a:t>
            </a:r>
            <a:r>
              <a:rPr lang="en-US" sz="1400" b="1" dirty="0" err="1"/>
              <a:t>Murga</a:t>
            </a:r>
            <a:endParaRPr lang="en-US" sz="1400" b="1" dirty="0"/>
          </a:p>
          <a:p>
            <a:pPr algn="ctr"/>
            <a:r>
              <a:rPr lang="en-US" sz="1400" dirty="0"/>
              <a:t>Computer Engineering</a:t>
            </a:r>
          </a:p>
          <a:p>
            <a:pPr algn="ctr"/>
            <a:r>
              <a:rPr lang="en-US" sz="1400" dirty="0" err="1"/>
              <a:t>B.Eng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93DF6-32D6-4735-9F82-25CDE77152D8}"/>
              </a:ext>
            </a:extLst>
          </p:cNvPr>
          <p:cNvSpPr txBox="1"/>
          <p:nvPr/>
        </p:nvSpPr>
        <p:spPr>
          <a:xfrm>
            <a:off x="3145456" y="2359957"/>
            <a:ext cx="2357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Cameron Macdonald</a:t>
            </a:r>
          </a:p>
          <a:p>
            <a:pPr algn="ctr"/>
            <a:r>
              <a:rPr lang="en-US" sz="1400" dirty="0"/>
              <a:t>Chemical &amp; Biomedical</a:t>
            </a:r>
          </a:p>
          <a:p>
            <a:pPr algn="ctr"/>
            <a:r>
              <a:rPr lang="en-US" sz="1400" dirty="0" err="1"/>
              <a:t>B.Eng.BME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582CEA-4E87-4C52-9520-D94CDC5491FD}"/>
              </a:ext>
            </a:extLst>
          </p:cNvPr>
          <p:cNvSpPr/>
          <p:nvPr/>
        </p:nvSpPr>
        <p:spPr>
          <a:xfrm>
            <a:off x="-33375" y="529028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/>
              <a:t>Ryan Tong</a:t>
            </a:r>
          </a:p>
          <a:p>
            <a:pPr algn="ctr"/>
            <a:r>
              <a:rPr lang="en-US" sz="1400" dirty="0"/>
              <a:t>Chemical &amp; Bioengineering</a:t>
            </a:r>
          </a:p>
          <a:p>
            <a:pPr algn="ctr"/>
            <a:r>
              <a:rPr lang="en-US" sz="1400" dirty="0" err="1"/>
              <a:t>B.Eng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17D05-6BB2-4CB5-9ADF-67D591963783}"/>
              </a:ext>
            </a:extLst>
          </p:cNvPr>
          <p:cNvSpPr txBox="1"/>
          <p:nvPr/>
        </p:nvSpPr>
        <p:spPr>
          <a:xfrm>
            <a:off x="7676913" y="3785559"/>
            <a:ext cx="4083087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CA" sz="5400" b="1" dirty="0">
                <a:latin typeface="Corbel" panose="020B0503020204020204" pitchFamily="34" charset="0"/>
              </a:rPr>
              <a:t>About Us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0F3606C-0FDE-4966-ACB9-F436CB9262EE}"/>
              </a:ext>
            </a:extLst>
          </p:cNvPr>
          <p:cNvSpPr txBox="1">
            <a:spLocks/>
          </p:cNvSpPr>
          <p:nvPr/>
        </p:nvSpPr>
        <p:spPr>
          <a:xfrm>
            <a:off x="7676913" y="4708889"/>
            <a:ext cx="4132350" cy="1162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spc="300" dirty="0">
                <a:solidFill>
                  <a:schemeClr val="bg1"/>
                </a:solidFill>
              </a:rPr>
              <a:t>We are3 engineering students spanning 4 different disciplines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461E093-2E53-4026-810C-CCABD232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C2473D9-4A2F-46E2-A0AA-B73BF3C2B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677" y="3396767"/>
            <a:ext cx="2247896" cy="1893522"/>
          </a:xfrm>
          <a:prstGeom prst="rect">
            <a:avLst/>
          </a:prstGeom>
        </p:spPr>
      </p:pic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9EF1C75-A441-49F5-9623-6211F2000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62" y="381375"/>
            <a:ext cx="2381163" cy="18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pc="300" dirty="0"/>
              <a:t>Problem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4" name="Picture 13" descr="A sign on the side of a road&#10;&#10;Description automatically generated">
            <a:extLst>
              <a:ext uri="{FF2B5EF4-FFF2-40B4-BE49-F238E27FC236}">
                <a16:creationId xmlns:a16="http://schemas.microsoft.com/office/drawing/2014/main" id="{97B8F3D8-C5B7-4CAF-AC74-975803BF3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08" t="6446" r="1" b="40221"/>
          <a:stretch/>
        </p:blipFill>
        <p:spPr>
          <a:xfrm>
            <a:off x="0" y="-1"/>
            <a:ext cx="12192000" cy="3666067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F95097-750D-47BF-BAAD-F04B86C5399F}"/>
              </a:ext>
            </a:extLst>
          </p:cNvPr>
          <p:cNvSpPr txBox="1">
            <a:spLocks/>
          </p:cNvSpPr>
          <p:nvPr/>
        </p:nvSpPr>
        <p:spPr>
          <a:xfrm>
            <a:off x="1076278" y="4897109"/>
            <a:ext cx="10191844" cy="1565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cs typeface="Calibri Light" panose="020F0302020204030204" pitchFamily="34" charset="0"/>
              </a:rPr>
              <a:t>Difficult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 and 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stressful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 finding parking</a:t>
            </a:r>
          </a:p>
          <a:p>
            <a:r>
              <a:rPr lang="en-US" sz="2400" dirty="0">
                <a:latin typeface="+mj-lt"/>
                <a:cs typeface="Calibri Light" panose="020F0302020204030204" pitchFamily="34" charset="0"/>
              </a:rPr>
              <a:t>Hard to 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understand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 parking restrictions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1BEEDB8A-A450-4EBF-8774-6A2EF4A3B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7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E73F-CE11-4730-A62D-73E66F07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300" dirty="0"/>
              <a:t>Significance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7F9FA-1414-49EF-A970-F0A02135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E0736-32B8-45B1-8978-8CCCB78DF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01237" y="1837372"/>
            <a:ext cx="4268789" cy="823912"/>
          </a:xfrm>
        </p:spPr>
        <p:txBody>
          <a:bodyPr>
            <a:normAutofit lnSpcReduction="10000"/>
          </a:bodyPr>
          <a:lstStyle/>
          <a:p>
            <a:r>
              <a:rPr lang="en-CA" spc="300" dirty="0"/>
              <a:t>Public Health and</a:t>
            </a:r>
          </a:p>
          <a:p>
            <a:r>
              <a:rPr lang="en-CA" spc="300" dirty="0"/>
              <a:t> Safety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B6ACA9-CCA5-4144-93FF-D5B5639B73E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8301237" y="2778162"/>
                <a:ext cx="3487606" cy="288905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Parking too close to fire hydrants costs Canadians more than </a:t>
                </a:r>
                <a:r>
                  <a:rPr lang="en-US" sz="2400" b="1" dirty="0"/>
                  <a:t>24 million </a:t>
                </a:r>
                <a:r>
                  <a:rPr lang="en-US" sz="2400" dirty="0"/>
                  <a:t>since 2008</a:t>
                </a:r>
              </a:p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$1500 in fuel = </a:t>
                </a:r>
                <a:r>
                  <a:rPr lang="en-US" sz="2400" b="1" dirty="0"/>
                  <a:t>500 gallons of fuel wasted per year </a:t>
                </a:r>
                <a:r>
                  <a:rPr lang="en-US" sz="2400" dirty="0"/>
                  <a:t>per person</a:t>
                </a:r>
                <a:endParaRPr lang="en-CA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B6ACA9-CCA5-4144-93FF-D5B5639B7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8301237" y="2778162"/>
                <a:ext cx="3487606" cy="2889058"/>
              </a:xfrm>
              <a:blipFill>
                <a:blip r:embed="rId3"/>
                <a:stretch>
                  <a:fillRect l="-2448" t="-2954" r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82045-2789-4E06-86BA-BA32A78A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959" y="1568638"/>
            <a:ext cx="5481202" cy="823912"/>
          </a:xfrm>
        </p:spPr>
        <p:txBody>
          <a:bodyPr/>
          <a:lstStyle/>
          <a:p>
            <a:r>
              <a:rPr lang="en-CA" spc="300" dirty="0"/>
              <a:t>Parking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9F953-F01B-4CE2-9851-5E04C5104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50319" y="2512066"/>
            <a:ext cx="4254230" cy="3603448"/>
          </a:xfrm>
        </p:spPr>
        <p:txBody>
          <a:bodyPr>
            <a:noAutofit/>
          </a:bodyPr>
          <a:lstStyle/>
          <a:p>
            <a:r>
              <a:rPr lang="en-US" sz="2400" dirty="0"/>
              <a:t>The average large city driver spends </a:t>
            </a:r>
            <a:r>
              <a:rPr lang="en-US" sz="2400" b="1" dirty="0"/>
              <a:t>107 hours per year </a:t>
            </a:r>
            <a:r>
              <a:rPr lang="en-US" sz="2400" dirty="0"/>
              <a:t>looking for a spot</a:t>
            </a:r>
          </a:p>
          <a:p>
            <a:r>
              <a:rPr lang="en-US" sz="2400" dirty="0"/>
              <a:t>Totals to </a:t>
            </a:r>
            <a:r>
              <a:rPr lang="en-US" sz="2400" b="1" dirty="0"/>
              <a:t>$2243 per year </a:t>
            </a:r>
            <a:r>
              <a:rPr lang="en-US" sz="2400" dirty="0"/>
              <a:t>in wasted time and fuel per person, </a:t>
            </a:r>
            <a:r>
              <a:rPr lang="en-US" sz="2400" b="1" dirty="0"/>
              <a:t>$80 million in fines</a:t>
            </a:r>
            <a:endParaRPr lang="en-US" sz="2400" dirty="0"/>
          </a:p>
          <a:p>
            <a:r>
              <a:rPr lang="en-US" sz="2400" dirty="0"/>
              <a:t>Canada Post spends just under </a:t>
            </a:r>
            <a:r>
              <a:rPr lang="en-US" sz="2400" b="1" dirty="0"/>
              <a:t>$1 million a year </a:t>
            </a:r>
            <a:r>
              <a:rPr lang="en-US" sz="2400" dirty="0"/>
              <a:t>on parking fines</a:t>
            </a:r>
            <a:endParaRPr lang="en-CA" sz="2400" dirty="0"/>
          </a:p>
        </p:txBody>
      </p:sp>
      <p:pic>
        <p:nvPicPr>
          <p:cNvPr id="9" name="Picture 8" descr="A yellow fire hydrant sitting on the side of the street&#10;&#10;Description automatically generated">
            <a:extLst>
              <a:ext uri="{FF2B5EF4-FFF2-40B4-BE49-F238E27FC236}">
                <a16:creationId xmlns:a16="http://schemas.microsoft.com/office/drawing/2014/main" id="{5D779AE5-870A-4912-816F-8F34D8E57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157" y="1839684"/>
            <a:ext cx="2611659" cy="3901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2DFE2-5044-434D-BB2A-ED63B8C27409}"/>
              </a:ext>
            </a:extLst>
          </p:cNvPr>
          <p:cNvSpPr txBox="1"/>
          <p:nvPr/>
        </p:nvSpPr>
        <p:spPr>
          <a:xfrm>
            <a:off x="494958" y="5771661"/>
            <a:ext cx="2519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>
                <a:hlinkClick r:id="rId5" tooltip="http://en.wikipedia.org/wiki/File:Fire_hydrant.jpg"/>
              </a:rPr>
              <a:t>This Photo</a:t>
            </a:r>
            <a:r>
              <a:rPr lang="en-CA" sz="700" dirty="0"/>
              <a:t> by Unknown Author is licensed under </a:t>
            </a:r>
            <a:r>
              <a:rPr lang="en-CA" sz="700" dirty="0">
                <a:hlinkClick r:id="rId6" tooltip="https://creativecommons.org/licenses/by-sa/3.0/"/>
              </a:rPr>
              <a:t>CC BY-SA</a:t>
            </a:r>
            <a:endParaRPr lang="en-CA" sz="7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E68C4C3-F47C-42D4-9EC7-B113F844C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3071C7-AE67-4BF8-B0FC-25094B82BC60}"/>
              </a:ext>
            </a:extLst>
          </p:cNvPr>
          <p:cNvSpPr txBox="1"/>
          <p:nvPr/>
        </p:nvSpPr>
        <p:spPr>
          <a:xfrm>
            <a:off x="1062072" y="6088594"/>
            <a:ext cx="1052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Sources: </a:t>
            </a:r>
            <a:r>
              <a:rPr lang="en-CA" sz="1400" u="sng" dirty="0">
                <a:hlinkClick r:id="rId8"/>
              </a:rPr>
              <a:t>https://www.thestar.com/news/gta/2014/08/11/this_fire_hydrant_costs_toronto_drivers_the_most_in_parking_tickets.html</a:t>
            </a:r>
            <a:r>
              <a:rPr lang="en-CA" sz="1400" dirty="0"/>
              <a:t> </a:t>
            </a:r>
          </a:p>
          <a:p>
            <a:r>
              <a:rPr lang="en-CA" sz="1400" u="sng" dirty="0">
                <a:hlinkClick r:id="rId9"/>
              </a:rPr>
              <a:t>https://www.usatoday.com/story/money/2017/07/12/parking-pain-causes-financial-and-personal-strain/467637001/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497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7A3-93F0-4059-8A0F-7C9BE8F8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672FA-3D85-4CB5-827F-CA0DC883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DFC54-1669-4E97-8568-F0A0C1FB7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Green 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677FF3-B978-43BE-87CE-A641EC38F2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Focus on payment for parking</a:t>
            </a:r>
          </a:p>
          <a:p>
            <a:r>
              <a:rPr lang="en-US" sz="2400" dirty="0"/>
              <a:t>Toronto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784FB6-15DA-4ECD-A13E-06CC9991A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8E314-126E-420A-A845-D99974B963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Only registered HONK parking lots</a:t>
            </a:r>
          </a:p>
          <a:p>
            <a:r>
              <a:rPr lang="en-US" sz="2400" dirty="0"/>
              <a:t>User has to pre-select/select lot before entering</a:t>
            </a:r>
          </a:p>
          <a:p>
            <a:r>
              <a:rPr lang="en-US" sz="2400" dirty="0"/>
              <a:t>Does not lead user to destination only parking lot</a:t>
            </a:r>
          </a:p>
        </p:txBody>
      </p:sp>
      <p:pic>
        <p:nvPicPr>
          <p:cNvPr id="9" name="Picture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983E396-8E33-493C-A669-1F956C9F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9" y="5013063"/>
            <a:ext cx="4264521" cy="1257739"/>
          </a:xfrm>
          <a:prstGeom prst="rect">
            <a:avLst/>
          </a:prstGeom>
        </p:spPr>
      </p:pic>
      <p:pic>
        <p:nvPicPr>
          <p:cNvPr id="13" name="Picture 12" descr="A white sign with black text&#10;&#10;Description automatically generated">
            <a:extLst>
              <a:ext uri="{FF2B5EF4-FFF2-40B4-BE49-F238E27FC236}">
                <a16:creationId xmlns:a16="http://schemas.microsoft.com/office/drawing/2014/main" id="{7CEE7C10-8C3A-471D-8CAB-8EC9C6D2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379" y="3972424"/>
            <a:ext cx="2232460" cy="221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7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EFD44-9167-4B96-8D18-1AD03A12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49C8-950A-4809-82C1-C3D0FA60D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332758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11.5 million people</a:t>
            </a:r>
            <a:r>
              <a:rPr lang="en-US" sz="2400" dirty="0"/>
              <a:t> drive to work per day in Canada </a:t>
            </a:r>
          </a:p>
          <a:p>
            <a:r>
              <a:rPr lang="en-US" sz="2400" b="1" dirty="0"/>
              <a:t>2.9 billion </a:t>
            </a:r>
            <a:r>
              <a:rPr lang="en-US" sz="2400" dirty="0"/>
              <a:t>parking spots a year</a:t>
            </a:r>
          </a:p>
          <a:p>
            <a:r>
              <a:rPr lang="en-US" sz="2400" dirty="0"/>
              <a:t>Projected growth of mobile app industry to </a:t>
            </a:r>
            <a:r>
              <a:rPr lang="en-US" sz="2400" b="1" dirty="0"/>
              <a:t>64 billion dollars </a:t>
            </a:r>
            <a:r>
              <a:rPr lang="en-US" sz="2400" dirty="0"/>
              <a:t>in 2020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5E8603-3126-4DA2-B14B-8B4E522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D1B062A8-8A77-4293-A2E8-A7DA2F14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5828" y="1906794"/>
            <a:ext cx="2762922" cy="2762922"/>
          </a:xfrm>
          <a:prstGeom prst="rect">
            <a:avLst/>
          </a:prstGeom>
        </p:spPr>
      </p:pic>
      <p:pic>
        <p:nvPicPr>
          <p:cNvPr id="8" name="Graphic 7" descr="Dollar">
            <a:extLst>
              <a:ext uri="{FF2B5EF4-FFF2-40B4-BE49-F238E27FC236}">
                <a16:creationId xmlns:a16="http://schemas.microsoft.com/office/drawing/2014/main" id="{6F92C6CC-CC84-41A8-A762-B285738A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3400" y="1825625"/>
            <a:ext cx="2386405" cy="23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C10991-0A1B-4410-8CDF-35FC75BC0BB4}"/>
              </a:ext>
            </a:extLst>
          </p:cNvPr>
          <p:cNvSpPr/>
          <p:nvPr/>
        </p:nvSpPr>
        <p:spPr>
          <a:xfrm>
            <a:off x="8512629" y="2242457"/>
            <a:ext cx="2667000" cy="285205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762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5C2F-86F6-40E0-9695-5DA81461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4F60C-FB4B-467E-87E7-08EA4CB3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sz="3600" spc="300" dirty="0"/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D6D7D-E5B7-4B22-8EF5-EB2074E6DAD0}"/>
              </a:ext>
            </a:extLst>
          </p:cNvPr>
          <p:cNvSpPr txBox="1"/>
          <p:nvPr/>
        </p:nvSpPr>
        <p:spPr>
          <a:xfrm>
            <a:off x="892747" y="2604032"/>
            <a:ext cx="7181525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A fully integrated parking app that convey the following in real time: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b="1" dirty="0"/>
              <a:t>Navigate</a:t>
            </a:r>
            <a:r>
              <a:rPr lang="en-CA" sz="2400" dirty="0"/>
              <a:t> directly to open parking spots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b="1" dirty="0"/>
              <a:t>Display</a:t>
            </a:r>
            <a:r>
              <a:rPr lang="en-CA" sz="2400" dirty="0"/>
              <a:t> parking signs and </a:t>
            </a:r>
            <a:r>
              <a:rPr lang="en-CA" sz="2400" b="1" dirty="0"/>
              <a:t>compare</a:t>
            </a:r>
            <a:r>
              <a:rPr lang="en-CA" sz="2400" dirty="0"/>
              <a:t> rates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b="1" dirty="0"/>
              <a:t>Direct </a:t>
            </a:r>
            <a:r>
              <a:rPr lang="en-CA" sz="2400" dirty="0"/>
              <a:t>user to intended destination after parking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8C257D5-7A6B-47BF-8366-6F517303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91" y="1800796"/>
            <a:ext cx="4275275" cy="4275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E07D7-67CD-4614-92D6-30A403459ECA}"/>
              </a:ext>
            </a:extLst>
          </p:cNvPr>
          <p:cNvSpPr txBox="1"/>
          <p:nvPr/>
        </p:nvSpPr>
        <p:spPr>
          <a:xfrm>
            <a:off x="598714" y="203562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spc="300" dirty="0"/>
              <a:t>Vision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8B536D5-2F71-4F73-AC28-AADAFFC1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2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06CA-BE70-4221-A7A1-8F4B812B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300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BB1BB-8DC1-49E6-B66B-2F446CF5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video-1574568433">
            <a:hlinkClick r:id="" action="ppaction://media"/>
            <a:extLst>
              <a:ext uri="{FF2B5EF4-FFF2-40B4-BE49-F238E27FC236}">
                <a16:creationId xmlns:a16="http://schemas.microsoft.com/office/drawing/2014/main" id="{60184DC0-F275-4E32-90A7-4C11CCDC7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705" y="1937657"/>
            <a:ext cx="10133197" cy="389708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010D131-CCEB-49EE-8C90-D3817634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21" y="5882575"/>
            <a:ext cx="1098055" cy="10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29A2959-0E2F-49A1-8116-B1F91F1C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306CA-BE70-4221-A7A1-8F4B812B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300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BB1BB-8DC1-49E6-B66B-2F446CF5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3953EA-0408-4FC7-B285-D9FE2DAA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84" y="1817441"/>
            <a:ext cx="2239923" cy="464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96292-857B-41E6-8DF7-84DE866F5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6" y="1817441"/>
            <a:ext cx="2239923" cy="464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electronics, circuit, computer&#10;&#10;Description automatically generated">
            <a:extLst>
              <a:ext uri="{FF2B5EF4-FFF2-40B4-BE49-F238E27FC236}">
                <a16:creationId xmlns:a16="http://schemas.microsoft.com/office/drawing/2014/main" id="{42C8EFCA-6A58-4C64-A9A3-660704787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705" y="1817441"/>
            <a:ext cx="2239923" cy="464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6C6A59-4297-4859-A86A-325B88923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905" y="1817441"/>
            <a:ext cx="2239923" cy="464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51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www.w3.org/XML/1998/namespace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Widescreen</PresentationFormat>
  <Paragraphs>69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Corbel</vt:lpstr>
      <vt:lpstr>Wingdings</vt:lpstr>
      <vt:lpstr>Office Theme</vt:lpstr>
      <vt:lpstr>PARCC</vt:lpstr>
      <vt:lpstr>PowerPoint Presentation</vt:lpstr>
      <vt:lpstr>Problem definition</vt:lpstr>
      <vt:lpstr>Significance</vt:lpstr>
      <vt:lpstr>Competition </vt:lpstr>
      <vt:lpstr>Market</vt:lpstr>
      <vt:lpstr>Solution</vt:lpstr>
      <vt:lpstr>Demo</vt:lpstr>
      <vt:lpstr>Demo</vt:lpstr>
      <vt:lpstr>S t a c k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2019-11-24T04:58:47Z</dcterms:created>
  <dcterms:modified xsi:type="dcterms:W3CDTF">2020-01-25T15:43:56Z</dcterms:modified>
</cp:coreProperties>
</file>